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3"/>
    <p:sldId id="257" r:id="rId4"/>
    <p:sldId id="259" r:id="rId5"/>
    <p:sldId id="263" r:id="rId6"/>
    <p:sldId id="264" r:id="rId7"/>
    <p:sldId id="270" r:id="rId8"/>
    <p:sldId id="267" r:id="rId9"/>
    <p:sldId id="262" r:id="rId10"/>
    <p:sldId id="260" r:id="rId11"/>
    <p:sldId id="285" r:id="rId12"/>
    <p:sldId id="284" r:id="rId13"/>
    <p:sldId id="286" r:id="rId14"/>
    <p:sldId id="282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EDF6"/>
    <a:srgbClr val="42DEA9"/>
    <a:srgbClr val="C0D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8BEFEC64-3B02-48AC-B709-B2823D518D38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2587AEE7-B495-4867-BA7D-C57079FABFCA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153920" y="2275840"/>
            <a:ext cx="788352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i="1" dirty="0">
                <a:ln w="15875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</a:t>
            </a:r>
            <a:r>
              <a:rPr lang="zh-CN" altLang="en-US" sz="7200" b="1" i="1" dirty="0">
                <a:ln w="15875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team</a:t>
            </a:r>
            <a:r>
              <a:rPr lang="zh-CN" altLang="en-US" sz="7200" b="1" i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7200" b="1" i="1" dirty="0">
                <a:ln>
                  <a:solidFill>
                    <a:schemeClr val="tx1"/>
                  </a:solidFill>
                </a:ln>
                <a:solidFill>
                  <a:srgbClr val="42EDF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2077</a:t>
            </a:r>
            <a:endParaRPr lang="zh-CN" altLang="en-US" sz="7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en-US" altLang="zh-CN" sz="7200" b="1" i="1" dirty="0">
                <a:ln w="15875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评论挖掘与分析</a:t>
            </a:r>
            <a:endParaRPr lang="en-US" altLang="zh-CN" sz="7200" b="1" i="1" dirty="0">
              <a:ln w="15875" cmpd="sng">
                <a:solidFill>
                  <a:srgbClr val="42EDF6"/>
                </a:solidFill>
                <a:prstDash val="solid"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7172800" y="2923210"/>
            <a:ext cx="623405" cy="546805"/>
            <a:chOff x="14344650" y="-2063655"/>
            <a:chExt cx="2655698" cy="2329383"/>
          </a:xfrm>
          <a:solidFill>
            <a:schemeClr val="bg1">
              <a:alpha val="60000"/>
            </a:schemeClr>
          </a:solidFill>
        </p:grpSpPr>
        <p:sp>
          <p:nvSpPr>
            <p:cNvPr id="130" name="椭圆 129"/>
            <p:cNvSpPr/>
            <p:nvPr/>
          </p:nvSpPr>
          <p:spPr>
            <a:xfrm>
              <a:off x="14344650" y="-8792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14668500" y="-29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2" name="椭圆 131"/>
            <p:cNvSpPr/>
            <p:nvPr/>
          </p:nvSpPr>
          <p:spPr>
            <a:xfrm>
              <a:off x="15101049" y="-8639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3" name="椭圆 132"/>
            <p:cNvSpPr/>
            <p:nvPr/>
          </p:nvSpPr>
          <p:spPr>
            <a:xfrm>
              <a:off x="15266898" y="-11111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15419298" y="-20636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>
              <a:off x="15781248" y="-583186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16390848" y="-7115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>
              <a:off x="16509179" y="-133432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>
              <a:off x="15770046" y="113328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>
              <a:off x="16847948" y="-1236009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40" name="直接连接符 139"/>
            <p:cNvCxnSpPr>
              <a:stCxn id="132" idx="7"/>
              <a:endCxn id="133" idx="3"/>
            </p:cNvCxnSpPr>
            <p:nvPr/>
          </p:nvCxnSpPr>
          <p:spPr>
            <a:xfrm flipV="1">
              <a:off x="15231131" y="-981073"/>
              <a:ext cx="58085" cy="139486"/>
            </a:xfrm>
            <a:prstGeom prst="lin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6" name="直接连接符 145"/>
          <p:cNvCxnSpPr/>
          <p:nvPr/>
        </p:nvCxnSpPr>
        <p:spPr>
          <a:xfrm>
            <a:off x="4273253" y="2697983"/>
            <a:ext cx="3528000" cy="0"/>
          </a:xfrm>
          <a:prstGeom prst="line">
            <a:avLst/>
          </a:prstGeom>
          <a:ln w="2857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832485" y="610235"/>
            <a:ext cx="4074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项目核心算法</a:t>
            </a:r>
            <a:endParaRPr lang="zh-CN" altLang="en-US" sz="2800" b="1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84985" y="1824990"/>
            <a:ext cx="8258175" cy="28670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238375" y="4911725"/>
            <a:ext cx="72269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基于</a:t>
            </a:r>
            <a:r>
              <a:rPr lang="en-US" altLang="zh-CN" sz="2800" b="1"/>
              <a:t>NLP TensorFlow</a:t>
            </a:r>
            <a:r>
              <a:rPr lang="zh-CN" altLang="en-US" sz="2800" b="1"/>
              <a:t>的自然语言处理工具包</a:t>
            </a:r>
            <a:endParaRPr lang="zh-CN" altLang="en-US" sz="2800" b="1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7172800" y="2923210"/>
            <a:ext cx="623405" cy="546805"/>
            <a:chOff x="14344650" y="-2063655"/>
            <a:chExt cx="2655698" cy="2329383"/>
          </a:xfrm>
          <a:solidFill>
            <a:schemeClr val="bg1">
              <a:alpha val="60000"/>
            </a:schemeClr>
          </a:solidFill>
        </p:grpSpPr>
        <p:sp>
          <p:nvSpPr>
            <p:cNvPr id="130" name="椭圆 129"/>
            <p:cNvSpPr/>
            <p:nvPr/>
          </p:nvSpPr>
          <p:spPr>
            <a:xfrm>
              <a:off x="14344650" y="-8792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14668500" y="-29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2" name="椭圆 131"/>
            <p:cNvSpPr/>
            <p:nvPr/>
          </p:nvSpPr>
          <p:spPr>
            <a:xfrm>
              <a:off x="15101049" y="-8639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3" name="椭圆 132"/>
            <p:cNvSpPr/>
            <p:nvPr/>
          </p:nvSpPr>
          <p:spPr>
            <a:xfrm>
              <a:off x="15266898" y="-11111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15419298" y="-20636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>
              <a:off x="15781248" y="-583186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16390848" y="-7115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>
              <a:off x="16509179" y="-133432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>
              <a:off x="15770046" y="113328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>
              <a:off x="16847948" y="-1236009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40" name="直接连接符 139"/>
            <p:cNvCxnSpPr>
              <a:stCxn id="132" idx="7"/>
              <a:endCxn id="133" idx="3"/>
            </p:cNvCxnSpPr>
            <p:nvPr/>
          </p:nvCxnSpPr>
          <p:spPr>
            <a:xfrm flipV="1">
              <a:off x="15231131" y="-981073"/>
              <a:ext cx="58085" cy="139486"/>
            </a:xfrm>
            <a:prstGeom prst="lin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组合 109"/>
          <p:cNvGrpSpPr/>
          <p:nvPr/>
        </p:nvGrpSpPr>
        <p:grpSpPr>
          <a:xfrm>
            <a:off x="7190688" y="2926609"/>
            <a:ext cx="587482" cy="511019"/>
            <a:chOff x="14491853" y="-2049174"/>
            <a:chExt cx="2502668" cy="2176934"/>
          </a:xfrm>
        </p:grpSpPr>
        <p:cxnSp>
          <p:nvCxnSpPr>
            <p:cNvPr id="111" name="直接连接符 110"/>
            <p:cNvCxnSpPr>
              <a:stCxn id="134" idx="3"/>
              <a:endCxn id="130" idx="7"/>
            </p:cNvCxnSpPr>
            <p:nvPr/>
          </p:nvCxnSpPr>
          <p:spPr>
            <a:xfrm flipH="1">
              <a:off x="14546894" y="-1995400"/>
              <a:ext cx="965718" cy="107662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stCxn id="130" idx="4"/>
              <a:endCxn id="131" idx="0"/>
            </p:cNvCxnSpPr>
            <p:nvPr/>
          </p:nvCxnSpPr>
          <p:spPr>
            <a:xfrm>
              <a:off x="14491853" y="-788661"/>
              <a:ext cx="321906" cy="72496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stCxn id="131" idx="6"/>
              <a:endCxn id="138" idx="2"/>
            </p:cNvCxnSpPr>
            <p:nvPr/>
          </p:nvCxnSpPr>
          <p:spPr>
            <a:xfrm>
              <a:off x="14889195" y="11441"/>
              <a:ext cx="952193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>
              <a:stCxn id="138" idx="7"/>
              <a:endCxn id="137" idx="2"/>
            </p:cNvCxnSpPr>
            <p:nvPr/>
          </p:nvCxnSpPr>
          <p:spPr>
            <a:xfrm flipV="1">
              <a:off x="15971130" y="-118247"/>
              <a:ext cx="608646" cy="19206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>
              <a:stCxn id="137" idx="0"/>
              <a:endCxn id="139" idx="4"/>
            </p:cNvCxnSpPr>
            <p:nvPr/>
          </p:nvCxnSpPr>
          <p:spPr>
            <a:xfrm flipV="1">
              <a:off x="16656384" y="-1144748"/>
              <a:ext cx="338137" cy="95219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>
              <a:stCxn id="139" idx="1"/>
              <a:endCxn id="134" idx="6"/>
            </p:cNvCxnSpPr>
            <p:nvPr/>
          </p:nvCxnSpPr>
          <p:spPr>
            <a:xfrm flipH="1" flipV="1">
              <a:off x="15642822" y="-2049174"/>
              <a:ext cx="1298445" cy="77365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>
              <a:stCxn id="134" idx="4"/>
              <a:endCxn id="133" idx="0"/>
            </p:cNvCxnSpPr>
            <p:nvPr/>
          </p:nvCxnSpPr>
          <p:spPr>
            <a:xfrm flipH="1">
              <a:off x="15415014" y="-1973082"/>
              <a:ext cx="151485" cy="80341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>
              <a:stCxn id="134" idx="5"/>
              <a:endCxn id="135" idx="0"/>
            </p:cNvCxnSpPr>
            <p:nvPr/>
          </p:nvCxnSpPr>
          <p:spPr>
            <a:xfrm>
              <a:off x="15620380" y="-1995400"/>
              <a:ext cx="308381" cy="13525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>
              <a:stCxn id="135" idx="1"/>
              <a:endCxn id="133" idx="5"/>
            </p:cNvCxnSpPr>
            <p:nvPr/>
          </p:nvCxnSpPr>
          <p:spPr>
            <a:xfrm flipH="1" flipV="1">
              <a:off x="15468805" y="-1039280"/>
              <a:ext cx="405764" cy="41928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>
              <a:stCxn id="135" idx="7"/>
              <a:endCxn id="136" idx="2"/>
            </p:cNvCxnSpPr>
            <p:nvPr/>
          </p:nvCxnSpPr>
          <p:spPr>
            <a:xfrm flipV="1">
              <a:off x="15982334" y="-695733"/>
              <a:ext cx="478802" cy="757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>
              <a:stCxn id="136" idx="7"/>
              <a:endCxn id="139" idx="3"/>
            </p:cNvCxnSpPr>
            <p:nvPr/>
          </p:nvCxnSpPr>
          <p:spPr>
            <a:xfrm flipV="1">
              <a:off x="16591930" y="-1167600"/>
              <a:ext cx="348957" cy="41658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stCxn id="136" idx="4"/>
              <a:endCxn id="137" idx="1"/>
            </p:cNvCxnSpPr>
            <p:nvPr/>
          </p:nvCxnSpPr>
          <p:spPr>
            <a:xfrm>
              <a:off x="16538050" y="-620933"/>
              <a:ext cx="64922" cy="4490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stCxn id="137" idx="2"/>
              <a:endCxn id="135" idx="5"/>
            </p:cNvCxnSpPr>
            <p:nvPr/>
          </p:nvCxnSpPr>
          <p:spPr>
            <a:xfrm flipH="1" flipV="1">
              <a:off x="15982356" y="-511297"/>
              <a:ext cx="597826" cy="3949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>
              <a:stCxn id="135" idx="7"/>
              <a:endCxn id="139" idx="2"/>
            </p:cNvCxnSpPr>
            <p:nvPr/>
          </p:nvCxnSpPr>
          <p:spPr>
            <a:xfrm flipV="1">
              <a:off x="15982334" y="-1220521"/>
              <a:ext cx="935962" cy="600530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>
              <a:stCxn id="135" idx="4"/>
              <a:endCxn id="138" idx="0"/>
            </p:cNvCxnSpPr>
            <p:nvPr/>
          </p:nvCxnSpPr>
          <p:spPr>
            <a:xfrm flipH="1">
              <a:off x="15917633" y="-489908"/>
              <a:ext cx="10820" cy="54372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38" idx="1"/>
              <a:endCxn id="132" idx="5"/>
            </p:cNvCxnSpPr>
            <p:nvPr/>
          </p:nvCxnSpPr>
          <p:spPr>
            <a:xfrm flipH="1" flipV="1">
              <a:off x="15300704" y="-794519"/>
              <a:ext cx="562659" cy="86833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>
              <a:stCxn id="132" idx="2"/>
              <a:endCxn id="130" idx="6"/>
            </p:cNvCxnSpPr>
            <p:nvPr/>
          </p:nvCxnSpPr>
          <p:spPr>
            <a:xfrm flipH="1" flipV="1">
              <a:off x="14568813" y="-863057"/>
              <a:ext cx="603236" cy="1623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stCxn id="132" idx="3"/>
              <a:endCxn id="131" idx="7"/>
            </p:cNvCxnSpPr>
            <p:nvPr/>
          </p:nvCxnSpPr>
          <p:spPr>
            <a:xfrm flipH="1">
              <a:off x="14867051" y="-792947"/>
              <a:ext cx="324611" cy="75201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stCxn id="132" idx="0"/>
              <a:endCxn id="133" idx="3"/>
            </p:cNvCxnSpPr>
            <p:nvPr/>
          </p:nvCxnSpPr>
          <p:spPr>
            <a:xfrm flipV="1">
              <a:off x="15245548" y="-1039348"/>
              <a:ext cx="113614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6" name="直接连接符 145"/>
          <p:cNvCxnSpPr/>
          <p:nvPr/>
        </p:nvCxnSpPr>
        <p:spPr>
          <a:xfrm>
            <a:off x="4273253" y="2697983"/>
            <a:ext cx="3528000" cy="0"/>
          </a:xfrm>
          <a:prstGeom prst="line">
            <a:avLst/>
          </a:prstGeom>
          <a:ln w="2857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b="7427"/>
          <a:stretch>
            <a:fillRect/>
          </a:stretch>
        </p:blipFill>
        <p:spPr>
          <a:xfrm>
            <a:off x="727075" y="1616075"/>
            <a:ext cx="10620375" cy="394144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32485" y="610235"/>
            <a:ext cx="4074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文本情感分析基本流程</a:t>
            </a:r>
            <a:endParaRPr lang="zh-CN" altLang="en-US" sz="2800" b="1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7172800" y="2923210"/>
            <a:ext cx="623405" cy="546805"/>
            <a:chOff x="14344650" y="-2063655"/>
            <a:chExt cx="2655698" cy="2329383"/>
          </a:xfrm>
          <a:solidFill>
            <a:schemeClr val="bg1">
              <a:alpha val="60000"/>
            </a:schemeClr>
          </a:solidFill>
        </p:grpSpPr>
        <p:sp>
          <p:nvSpPr>
            <p:cNvPr id="130" name="椭圆 129"/>
            <p:cNvSpPr/>
            <p:nvPr/>
          </p:nvSpPr>
          <p:spPr>
            <a:xfrm>
              <a:off x="14344650" y="-8792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14668500" y="-29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2" name="椭圆 131"/>
            <p:cNvSpPr/>
            <p:nvPr/>
          </p:nvSpPr>
          <p:spPr>
            <a:xfrm>
              <a:off x="15101049" y="-8639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3" name="椭圆 132"/>
            <p:cNvSpPr/>
            <p:nvPr/>
          </p:nvSpPr>
          <p:spPr>
            <a:xfrm>
              <a:off x="15266898" y="-11111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15419298" y="-20636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>
              <a:off x="15781248" y="-583186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16390848" y="-7115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>
              <a:off x="16509179" y="-133432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>
              <a:off x="15770046" y="113328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>
              <a:off x="16847948" y="-1236009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40" name="直接连接符 139"/>
            <p:cNvCxnSpPr>
              <a:stCxn id="132" idx="7"/>
              <a:endCxn id="133" idx="3"/>
            </p:cNvCxnSpPr>
            <p:nvPr/>
          </p:nvCxnSpPr>
          <p:spPr>
            <a:xfrm flipV="1">
              <a:off x="15231131" y="-981073"/>
              <a:ext cx="58085" cy="139486"/>
            </a:xfrm>
            <a:prstGeom prst="lin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组合 109"/>
          <p:cNvGrpSpPr/>
          <p:nvPr/>
        </p:nvGrpSpPr>
        <p:grpSpPr>
          <a:xfrm>
            <a:off x="7190688" y="2926609"/>
            <a:ext cx="587482" cy="511019"/>
            <a:chOff x="14491853" y="-2049174"/>
            <a:chExt cx="2502668" cy="2176934"/>
          </a:xfrm>
        </p:grpSpPr>
        <p:cxnSp>
          <p:nvCxnSpPr>
            <p:cNvPr id="111" name="直接连接符 110"/>
            <p:cNvCxnSpPr>
              <a:stCxn id="134" idx="3"/>
              <a:endCxn id="130" idx="7"/>
            </p:cNvCxnSpPr>
            <p:nvPr/>
          </p:nvCxnSpPr>
          <p:spPr>
            <a:xfrm flipH="1">
              <a:off x="14546894" y="-1995400"/>
              <a:ext cx="965718" cy="107662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stCxn id="130" idx="4"/>
              <a:endCxn id="131" idx="0"/>
            </p:cNvCxnSpPr>
            <p:nvPr/>
          </p:nvCxnSpPr>
          <p:spPr>
            <a:xfrm>
              <a:off x="14491853" y="-788661"/>
              <a:ext cx="321906" cy="72496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stCxn id="131" idx="6"/>
              <a:endCxn id="138" idx="2"/>
            </p:cNvCxnSpPr>
            <p:nvPr/>
          </p:nvCxnSpPr>
          <p:spPr>
            <a:xfrm>
              <a:off x="14889195" y="11441"/>
              <a:ext cx="952193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>
              <a:stCxn id="138" idx="7"/>
              <a:endCxn id="137" idx="2"/>
            </p:cNvCxnSpPr>
            <p:nvPr/>
          </p:nvCxnSpPr>
          <p:spPr>
            <a:xfrm flipV="1">
              <a:off x="15971130" y="-118247"/>
              <a:ext cx="608646" cy="19206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>
              <a:stCxn id="137" idx="0"/>
              <a:endCxn id="139" idx="4"/>
            </p:cNvCxnSpPr>
            <p:nvPr/>
          </p:nvCxnSpPr>
          <p:spPr>
            <a:xfrm flipV="1">
              <a:off x="16656384" y="-1144748"/>
              <a:ext cx="338137" cy="95219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>
              <a:stCxn id="139" idx="1"/>
              <a:endCxn id="134" idx="6"/>
            </p:cNvCxnSpPr>
            <p:nvPr/>
          </p:nvCxnSpPr>
          <p:spPr>
            <a:xfrm flipH="1" flipV="1">
              <a:off x="15642822" y="-2049174"/>
              <a:ext cx="1298445" cy="77365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>
              <a:stCxn id="134" idx="4"/>
              <a:endCxn id="133" idx="0"/>
            </p:cNvCxnSpPr>
            <p:nvPr/>
          </p:nvCxnSpPr>
          <p:spPr>
            <a:xfrm flipH="1">
              <a:off x="15415014" y="-1973082"/>
              <a:ext cx="151485" cy="80341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>
              <a:stCxn id="134" idx="5"/>
              <a:endCxn id="135" idx="0"/>
            </p:cNvCxnSpPr>
            <p:nvPr/>
          </p:nvCxnSpPr>
          <p:spPr>
            <a:xfrm>
              <a:off x="15620380" y="-1995400"/>
              <a:ext cx="308381" cy="13525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>
              <a:stCxn id="135" idx="1"/>
              <a:endCxn id="133" idx="5"/>
            </p:cNvCxnSpPr>
            <p:nvPr/>
          </p:nvCxnSpPr>
          <p:spPr>
            <a:xfrm flipH="1" flipV="1">
              <a:off x="15468805" y="-1039280"/>
              <a:ext cx="405764" cy="41928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>
              <a:stCxn id="135" idx="7"/>
              <a:endCxn id="136" idx="2"/>
            </p:cNvCxnSpPr>
            <p:nvPr/>
          </p:nvCxnSpPr>
          <p:spPr>
            <a:xfrm flipV="1">
              <a:off x="15982334" y="-695733"/>
              <a:ext cx="478802" cy="757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>
              <a:stCxn id="136" idx="7"/>
              <a:endCxn id="139" idx="3"/>
            </p:cNvCxnSpPr>
            <p:nvPr/>
          </p:nvCxnSpPr>
          <p:spPr>
            <a:xfrm flipV="1">
              <a:off x="16591930" y="-1167600"/>
              <a:ext cx="348957" cy="41658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stCxn id="136" idx="4"/>
              <a:endCxn id="137" idx="1"/>
            </p:cNvCxnSpPr>
            <p:nvPr/>
          </p:nvCxnSpPr>
          <p:spPr>
            <a:xfrm>
              <a:off x="16538050" y="-620933"/>
              <a:ext cx="64922" cy="4490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stCxn id="137" idx="2"/>
              <a:endCxn id="135" idx="5"/>
            </p:cNvCxnSpPr>
            <p:nvPr/>
          </p:nvCxnSpPr>
          <p:spPr>
            <a:xfrm flipH="1" flipV="1">
              <a:off x="15982356" y="-511297"/>
              <a:ext cx="597826" cy="3949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>
              <a:stCxn id="135" idx="7"/>
              <a:endCxn id="139" idx="2"/>
            </p:cNvCxnSpPr>
            <p:nvPr/>
          </p:nvCxnSpPr>
          <p:spPr>
            <a:xfrm flipV="1">
              <a:off x="15982334" y="-1220521"/>
              <a:ext cx="935962" cy="600530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>
              <a:stCxn id="135" idx="4"/>
              <a:endCxn id="138" idx="0"/>
            </p:cNvCxnSpPr>
            <p:nvPr/>
          </p:nvCxnSpPr>
          <p:spPr>
            <a:xfrm flipH="1">
              <a:off x="15917633" y="-489908"/>
              <a:ext cx="10820" cy="54372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38" idx="1"/>
              <a:endCxn id="132" idx="5"/>
            </p:cNvCxnSpPr>
            <p:nvPr/>
          </p:nvCxnSpPr>
          <p:spPr>
            <a:xfrm flipH="1" flipV="1">
              <a:off x="15300704" y="-794519"/>
              <a:ext cx="562659" cy="86833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>
              <a:stCxn id="132" idx="2"/>
              <a:endCxn id="130" idx="6"/>
            </p:cNvCxnSpPr>
            <p:nvPr/>
          </p:nvCxnSpPr>
          <p:spPr>
            <a:xfrm flipH="1" flipV="1">
              <a:off x="14568813" y="-863057"/>
              <a:ext cx="603236" cy="1623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stCxn id="132" idx="3"/>
              <a:endCxn id="131" idx="7"/>
            </p:cNvCxnSpPr>
            <p:nvPr/>
          </p:nvCxnSpPr>
          <p:spPr>
            <a:xfrm flipH="1">
              <a:off x="14867051" y="-792947"/>
              <a:ext cx="324611" cy="75201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stCxn id="132" idx="0"/>
              <a:endCxn id="133" idx="3"/>
            </p:cNvCxnSpPr>
            <p:nvPr/>
          </p:nvCxnSpPr>
          <p:spPr>
            <a:xfrm flipV="1">
              <a:off x="15245548" y="-1039348"/>
              <a:ext cx="113614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6" name="直接连接符 145"/>
          <p:cNvCxnSpPr/>
          <p:nvPr/>
        </p:nvCxnSpPr>
        <p:spPr>
          <a:xfrm>
            <a:off x="4273253" y="2697983"/>
            <a:ext cx="3528000" cy="0"/>
          </a:xfrm>
          <a:prstGeom prst="line">
            <a:avLst/>
          </a:prstGeom>
          <a:ln w="2857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4035" y="3944620"/>
            <a:ext cx="7226300" cy="20891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960" y="284480"/>
            <a:ext cx="6017260" cy="309181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775960" y="3469640"/>
            <a:ext cx="60375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https://www.kaggle.com/bittlingmayer/amazonreviews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265045" y="6169025"/>
            <a:ext cx="63830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http://www.cs.cornell.edu/people/pabo/movie-review-data/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034415" y="850265"/>
            <a:ext cx="2607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数据集来源</a:t>
            </a:r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7172800" y="2923210"/>
            <a:ext cx="623405" cy="546805"/>
            <a:chOff x="14344650" y="-2063655"/>
            <a:chExt cx="2655698" cy="2329383"/>
          </a:xfrm>
          <a:solidFill>
            <a:schemeClr val="bg1">
              <a:alpha val="60000"/>
            </a:schemeClr>
          </a:solidFill>
        </p:grpSpPr>
        <p:sp>
          <p:nvSpPr>
            <p:cNvPr id="130" name="椭圆 129"/>
            <p:cNvSpPr/>
            <p:nvPr/>
          </p:nvSpPr>
          <p:spPr>
            <a:xfrm>
              <a:off x="14344650" y="-8792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14668500" y="-29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2" name="椭圆 131"/>
            <p:cNvSpPr/>
            <p:nvPr/>
          </p:nvSpPr>
          <p:spPr>
            <a:xfrm>
              <a:off x="15101049" y="-8639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3" name="椭圆 132"/>
            <p:cNvSpPr/>
            <p:nvPr/>
          </p:nvSpPr>
          <p:spPr>
            <a:xfrm>
              <a:off x="15266898" y="-11111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15419298" y="-20636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>
              <a:off x="15781248" y="-583186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16390848" y="-7115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>
              <a:off x="16509179" y="-133432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>
              <a:off x="15770046" y="113328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>
              <a:off x="16847948" y="-1236009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40" name="直接连接符 139"/>
            <p:cNvCxnSpPr>
              <a:stCxn id="132" idx="7"/>
              <a:endCxn id="133" idx="3"/>
            </p:cNvCxnSpPr>
            <p:nvPr/>
          </p:nvCxnSpPr>
          <p:spPr>
            <a:xfrm flipV="1">
              <a:off x="15231131" y="-981073"/>
              <a:ext cx="58085" cy="139486"/>
            </a:xfrm>
            <a:prstGeom prst="lin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组合 109"/>
          <p:cNvGrpSpPr/>
          <p:nvPr/>
        </p:nvGrpSpPr>
        <p:grpSpPr>
          <a:xfrm>
            <a:off x="7190688" y="2926609"/>
            <a:ext cx="587482" cy="511019"/>
            <a:chOff x="14491853" y="-2049174"/>
            <a:chExt cx="2502668" cy="2176934"/>
          </a:xfrm>
        </p:grpSpPr>
        <p:cxnSp>
          <p:nvCxnSpPr>
            <p:cNvPr id="111" name="直接连接符 110"/>
            <p:cNvCxnSpPr>
              <a:stCxn id="134" idx="3"/>
              <a:endCxn id="130" idx="7"/>
            </p:cNvCxnSpPr>
            <p:nvPr/>
          </p:nvCxnSpPr>
          <p:spPr>
            <a:xfrm flipH="1">
              <a:off x="14546894" y="-1995400"/>
              <a:ext cx="965718" cy="107662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stCxn id="130" idx="4"/>
              <a:endCxn id="131" idx="0"/>
            </p:cNvCxnSpPr>
            <p:nvPr/>
          </p:nvCxnSpPr>
          <p:spPr>
            <a:xfrm>
              <a:off x="14491853" y="-788661"/>
              <a:ext cx="321906" cy="72496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stCxn id="131" idx="6"/>
              <a:endCxn id="138" idx="2"/>
            </p:cNvCxnSpPr>
            <p:nvPr/>
          </p:nvCxnSpPr>
          <p:spPr>
            <a:xfrm>
              <a:off x="14889195" y="11441"/>
              <a:ext cx="952193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>
              <a:stCxn id="138" idx="7"/>
              <a:endCxn id="137" idx="2"/>
            </p:cNvCxnSpPr>
            <p:nvPr/>
          </p:nvCxnSpPr>
          <p:spPr>
            <a:xfrm flipV="1">
              <a:off x="15971130" y="-118247"/>
              <a:ext cx="608646" cy="19206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>
              <a:stCxn id="137" idx="0"/>
              <a:endCxn id="139" idx="4"/>
            </p:cNvCxnSpPr>
            <p:nvPr/>
          </p:nvCxnSpPr>
          <p:spPr>
            <a:xfrm flipV="1">
              <a:off x="16656384" y="-1144748"/>
              <a:ext cx="338137" cy="95219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>
              <a:stCxn id="139" idx="1"/>
              <a:endCxn id="134" idx="6"/>
            </p:cNvCxnSpPr>
            <p:nvPr/>
          </p:nvCxnSpPr>
          <p:spPr>
            <a:xfrm flipH="1" flipV="1">
              <a:off x="15642822" y="-2049174"/>
              <a:ext cx="1298445" cy="77365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>
              <a:stCxn id="134" idx="4"/>
              <a:endCxn id="133" idx="0"/>
            </p:cNvCxnSpPr>
            <p:nvPr/>
          </p:nvCxnSpPr>
          <p:spPr>
            <a:xfrm flipH="1">
              <a:off x="15415014" y="-1973082"/>
              <a:ext cx="151485" cy="80341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>
              <a:stCxn id="134" idx="5"/>
              <a:endCxn id="135" idx="0"/>
            </p:cNvCxnSpPr>
            <p:nvPr/>
          </p:nvCxnSpPr>
          <p:spPr>
            <a:xfrm>
              <a:off x="15620380" y="-1995400"/>
              <a:ext cx="308381" cy="13525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>
              <a:stCxn id="135" idx="1"/>
              <a:endCxn id="133" idx="5"/>
            </p:cNvCxnSpPr>
            <p:nvPr/>
          </p:nvCxnSpPr>
          <p:spPr>
            <a:xfrm flipH="1" flipV="1">
              <a:off x="15468805" y="-1039280"/>
              <a:ext cx="405764" cy="41928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>
              <a:stCxn id="135" idx="7"/>
              <a:endCxn id="136" idx="2"/>
            </p:cNvCxnSpPr>
            <p:nvPr/>
          </p:nvCxnSpPr>
          <p:spPr>
            <a:xfrm flipV="1">
              <a:off x="15982334" y="-695733"/>
              <a:ext cx="478802" cy="757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>
              <a:stCxn id="136" idx="7"/>
              <a:endCxn id="139" idx="3"/>
            </p:cNvCxnSpPr>
            <p:nvPr/>
          </p:nvCxnSpPr>
          <p:spPr>
            <a:xfrm flipV="1">
              <a:off x="16591930" y="-1167600"/>
              <a:ext cx="348957" cy="41658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stCxn id="136" idx="4"/>
              <a:endCxn id="137" idx="1"/>
            </p:cNvCxnSpPr>
            <p:nvPr/>
          </p:nvCxnSpPr>
          <p:spPr>
            <a:xfrm>
              <a:off x="16538050" y="-620933"/>
              <a:ext cx="64922" cy="4490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stCxn id="137" idx="2"/>
              <a:endCxn id="135" idx="5"/>
            </p:cNvCxnSpPr>
            <p:nvPr/>
          </p:nvCxnSpPr>
          <p:spPr>
            <a:xfrm flipH="1" flipV="1">
              <a:off x="15982356" y="-511297"/>
              <a:ext cx="597826" cy="3949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>
              <a:stCxn id="135" idx="7"/>
              <a:endCxn id="139" idx="2"/>
            </p:cNvCxnSpPr>
            <p:nvPr/>
          </p:nvCxnSpPr>
          <p:spPr>
            <a:xfrm flipV="1">
              <a:off x="15982334" y="-1220521"/>
              <a:ext cx="935962" cy="600530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>
              <a:stCxn id="135" idx="4"/>
              <a:endCxn id="138" idx="0"/>
            </p:cNvCxnSpPr>
            <p:nvPr/>
          </p:nvCxnSpPr>
          <p:spPr>
            <a:xfrm flipH="1">
              <a:off x="15917633" y="-489908"/>
              <a:ext cx="10820" cy="54372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38" idx="1"/>
              <a:endCxn id="132" idx="5"/>
            </p:cNvCxnSpPr>
            <p:nvPr/>
          </p:nvCxnSpPr>
          <p:spPr>
            <a:xfrm flipH="1" flipV="1">
              <a:off x="15300704" y="-794519"/>
              <a:ext cx="562659" cy="86833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>
              <a:stCxn id="132" idx="2"/>
              <a:endCxn id="130" idx="6"/>
            </p:cNvCxnSpPr>
            <p:nvPr/>
          </p:nvCxnSpPr>
          <p:spPr>
            <a:xfrm flipH="1" flipV="1">
              <a:off x="14568813" y="-863057"/>
              <a:ext cx="603236" cy="1623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stCxn id="132" idx="3"/>
              <a:endCxn id="131" idx="7"/>
            </p:cNvCxnSpPr>
            <p:nvPr/>
          </p:nvCxnSpPr>
          <p:spPr>
            <a:xfrm flipH="1">
              <a:off x="14867051" y="-792947"/>
              <a:ext cx="324611" cy="75201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stCxn id="132" idx="0"/>
              <a:endCxn id="133" idx="3"/>
            </p:cNvCxnSpPr>
            <p:nvPr/>
          </p:nvCxnSpPr>
          <p:spPr>
            <a:xfrm flipV="1">
              <a:off x="15245548" y="-1039348"/>
              <a:ext cx="113614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5" name="文本框 144"/>
          <p:cNvSpPr txBox="1"/>
          <p:nvPr/>
        </p:nvSpPr>
        <p:spPr>
          <a:xfrm>
            <a:off x="3068320" y="2279650"/>
            <a:ext cx="6055360" cy="1322070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b="1" i="1" dirty="0">
                <a:ln w="15875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谢谢大家</a:t>
            </a:r>
            <a:endParaRPr lang="zh-CN" altLang="en-US" sz="8000" b="1" i="1" dirty="0">
              <a:ln w="38100">
                <a:solidFill>
                  <a:srgbClr val="42EDF6"/>
                </a:solidFill>
              </a:ln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6" name="直接连接符 145"/>
          <p:cNvCxnSpPr/>
          <p:nvPr/>
        </p:nvCxnSpPr>
        <p:spPr>
          <a:xfrm>
            <a:off x="4273253" y="2697983"/>
            <a:ext cx="3528000" cy="0"/>
          </a:xfrm>
          <a:prstGeom prst="line">
            <a:avLst/>
          </a:prstGeom>
          <a:ln w="2857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椭圆 119"/>
          <p:cNvSpPr/>
          <p:nvPr/>
        </p:nvSpPr>
        <p:spPr>
          <a:xfrm>
            <a:off x="-362465" y="7691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1" name="椭圆 120"/>
          <p:cNvSpPr/>
          <p:nvPr/>
        </p:nvSpPr>
        <p:spPr>
          <a:xfrm>
            <a:off x="-287261" y="208642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2" name="椭圆 121"/>
          <p:cNvSpPr/>
          <p:nvPr/>
        </p:nvSpPr>
        <p:spPr>
          <a:xfrm>
            <a:off x="-1137429" y="4310076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1" name="椭圆 130"/>
          <p:cNvSpPr/>
          <p:nvPr/>
        </p:nvSpPr>
        <p:spPr>
          <a:xfrm>
            <a:off x="1435970" y="-567429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7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4" name="椭圆 133"/>
          <p:cNvSpPr/>
          <p:nvPr/>
        </p:nvSpPr>
        <p:spPr>
          <a:xfrm>
            <a:off x="455401" y="-1774272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4216317" y="-1081595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4" name="椭圆 143"/>
          <p:cNvSpPr/>
          <p:nvPr/>
        </p:nvSpPr>
        <p:spPr>
          <a:xfrm>
            <a:off x="6997251" y="-694005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0" name="椭圆 149"/>
          <p:cNvSpPr/>
          <p:nvPr/>
        </p:nvSpPr>
        <p:spPr>
          <a:xfrm>
            <a:off x="10518714" y="-725173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3" name="椭圆 182"/>
          <p:cNvSpPr/>
          <p:nvPr/>
        </p:nvSpPr>
        <p:spPr>
          <a:xfrm>
            <a:off x="12475802" y="-389545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stCxn id="134" idx="5"/>
            <a:endCxn id="129" idx="0"/>
          </p:cNvCxnSpPr>
          <p:nvPr/>
        </p:nvCxnSpPr>
        <p:spPr>
          <a:xfrm>
            <a:off x="708777" y="-1521084"/>
            <a:ext cx="875665" cy="25387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stCxn id="131" idx="4"/>
            <a:endCxn id="129" idx="0"/>
          </p:cNvCxnSpPr>
          <p:nvPr/>
        </p:nvCxnSpPr>
        <p:spPr>
          <a:xfrm>
            <a:off x="1584395" y="-270693"/>
            <a:ext cx="0" cy="128841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4394" y="207630"/>
            <a:ext cx="1313698" cy="78945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  <a:endCxn id="120" idx="5"/>
          </p:cNvCxnSpPr>
          <p:nvPr/>
        </p:nvCxnSpPr>
        <p:spPr>
          <a:xfrm flipH="1" flipV="1">
            <a:off x="-162959" y="206951"/>
            <a:ext cx="1598930" cy="9594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endCxn id="121" idx="7"/>
          </p:cNvCxnSpPr>
          <p:nvPr/>
        </p:nvCxnSpPr>
        <p:spPr>
          <a:xfrm flipH="1">
            <a:off x="-33885" y="1176717"/>
            <a:ext cx="1454138" cy="9538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  <a:endCxn id="121" idx="7"/>
          </p:cNvCxnSpPr>
          <p:nvPr/>
        </p:nvCxnSpPr>
        <p:spPr>
          <a:xfrm flipH="1" flipV="1">
            <a:off x="-33657" y="2130467"/>
            <a:ext cx="1059180" cy="6032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23127" y="1315247"/>
            <a:ext cx="361315" cy="12204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23127" y="1705137"/>
            <a:ext cx="839470" cy="83058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89347" y="1271573"/>
            <a:ext cx="330200" cy="3289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588735" y="2873724"/>
            <a:ext cx="494665" cy="13188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121" idx="5"/>
            <a:endCxn id="124" idx="1"/>
          </p:cNvCxnSpPr>
          <p:nvPr/>
        </p:nvCxnSpPr>
        <p:spPr>
          <a:xfrm>
            <a:off x="-33885" y="2340244"/>
            <a:ext cx="554990" cy="188722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  <a:endCxn id="122" idx="6"/>
          </p:cNvCxnSpPr>
          <p:nvPr/>
        </p:nvCxnSpPr>
        <p:spPr>
          <a:xfrm flipH="1">
            <a:off x="-903686" y="4227357"/>
            <a:ext cx="1424940" cy="200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6401" y="4888558"/>
            <a:ext cx="985520" cy="125031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79312" y="2931717"/>
            <a:ext cx="43815" cy="175768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0916" y="3813556"/>
            <a:ext cx="1822450" cy="4959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62559" y="2874029"/>
            <a:ext cx="1208405" cy="835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7916" y="1749075"/>
            <a:ext cx="523875" cy="19164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6742" y="1981219"/>
            <a:ext cx="906780" cy="17278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7692" y="265429"/>
            <a:ext cx="805180" cy="13779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5780" y="602067"/>
            <a:ext cx="2459355" cy="9918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2013" y="1166327"/>
            <a:ext cx="1913255" cy="6750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066" y="3918576"/>
            <a:ext cx="1309370" cy="80518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599" y="706948"/>
            <a:ext cx="835660" cy="98806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>
            <a:stCxn id="130" idx="7"/>
            <a:endCxn id="135" idx="3"/>
          </p:cNvCxnSpPr>
          <p:nvPr/>
        </p:nvCxnSpPr>
        <p:spPr>
          <a:xfrm flipV="1">
            <a:off x="3177546" y="-827967"/>
            <a:ext cx="1082040" cy="7556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>
            <a:stCxn id="131" idx="5"/>
            <a:endCxn id="130" idx="2"/>
          </p:cNvCxnSpPr>
          <p:nvPr/>
        </p:nvCxnSpPr>
        <p:spPr>
          <a:xfrm>
            <a:off x="1689346" y="-314242"/>
            <a:ext cx="1151255" cy="3822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423" y="67657"/>
            <a:ext cx="1539875" cy="5340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stCxn id="135" idx="4"/>
            <a:endCxn id="133" idx="1"/>
          </p:cNvCxnSpPr>
          <p:nvPr/>
        </p:nvCxnSpPr>
        <p:spPr>
          <a:xfrm>
            <a:off x="4364742" y="-784223"/>
            <a:ext cx="453390" cy="12814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476" y="1841332"/>
            <a:ext cx="948690" cy="3619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3161" y="2203404"/>
            <a:ext cx="870585" cy="1416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39580" y="2285746"/>
            <a:ext cx="2183765" cy="152781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511" y="706568"/>
            <a:ext cx="1064895" cy="14668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369" y="1320804"/>
            <a:ext cx="683260" cy="85915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stCxn id="144" idx="4"/>
            <a:endCxn id="138" idx="0"/>
          </p:cNvCxnSpPr>
          <p:nvPr/>
        </p:nvCxnSpPr>
        <p:spPr>
          <a:xfrm flipH="1">
            <a:off x="7047251" y="-396634"/>
            <a:ext cx="98425" cy="146431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1984" y="253681"/>
            <a:ext cx="3441972" cy="3483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  <a:endCxn id="144" idx="3"/>
          </p:cNvCxnSpPr>
          <p:nvPr/>
        </p:nvCxnSpPr>
        <p:spPr>
          <a:xfrm flipV="1">
            <a:off x="5028511" y="-440965"/>
            <a:ext cx="2011680" cy="9378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005" y="1216303"/>
            <a:ext cx="1519555" cy="15748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stCxn id="135" idx="5"/>
            <a:endCxn id="140" idx="1"/>
          </p:cNvCxnSpPr>
          <p:nvPr/>
        </p:nvCxnSpPr>
        <p:spPr>
          <a:xfrm>
            <a:off x="4469693" y="-827772"/>
            <a:ext cx="4288155" cy="20967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1328" y="751853"/>
            <a:ext cx="1149350" cy="6216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/>
          <p:cNvCxnSpPr>
            <a:stCxn id="139" idx="6"/>
            <a:endCxn id="150" idx="3"/>
          </p:cNvCxnSpPr>
          <p:nvPr/>
        </p:nvCxnSpPr>
        <p:spPr>
          <a:xfrm flipV="1">
            <a:off x="8931183" y="-471646"/>
            <a:ext cx="1630680" cy="73406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  <a:endCxn id="150" idx="4"/>
          </p:cNvCxnSpPr>
          <p:nvPr/>
        </p:nvCxnSpPr>
        <p:spPr>
          <a:xfrm flipV="1">
            <a:off x="10325777" y="-427696"/>
            <a:ext cx="341630" cy="10147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  <a:endCxn id="150" idx="4"/>
          </p:cNvCxnSpPr>
          <p:nvPr/>
        </p:nvCxnSpPr>
        <p:spPr>
          <a:xfrm flipV="1">
            <a:off x="8967855" y="-427704"/>
            <a:ext cx="1699260" cy="169672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057" y="262526"/>
            <a:ext cx="2719705" cy="4006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  <a:endCxn id="150" idx="5"/>
          </p:cNvCxnSpPr>
          <p:nvPr/>
        </p:nvCxnSpPr>
        <p:spPr>
          <a:xfrm flipH="1" flipV="1">
            <a:off x="10772102" y="-471659"/>
            <a:ext cx="1291590" cy="20415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987" y="669436"/>
            <a:ext cx="1703705" cy="9004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4307" y="767861"/>
            <a:ext cx="159385" cy="8020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>
            <a:stCxn id="139" idx="1"/>
            <a:endCxn id="144" idx="5"/>
          </p:cNvCxnSpPr>
          <p:nvPr/>
        </p:nvCxnSpPr>
        <p:spPr>
          <a:xfrm flipH="1" flipV="1">
            <a:off x="7250192" y="-440805"/>
            <a:ext cx="1343660" cy="56261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24" y="2379615"/>
            <a:ext cx="385445" cy="19272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6742" y="3918692"/>
            <a:ext cx="2845435" cy="53657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stCxn id="133" idx="5"/>
            <a:endCxn id="138" idx="2"/>
          </p:cNvCxnSpPr>
          <p:nvPr/>
        </p:nvCxnSpPr>
        <p:spPr>
          <a:xfrm>
            <a:off x="5028511" y="706568"/>
            <a:ext cx="1870075" cy="50292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stCxn id="183" idx="3"/>
            <a:endCxn id="147" idx="7"/>
          </p:cNvCxnSpPr>
          <p:nvPr/>
        </p:nvCxnSpPr>
        <p:spPr>
          <a:xfrm flipH="1">
            <a:off x="11904595" y="-135723"/>
            <a:ext cx="614680" cy="69405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2898150" y="2880749"/>
            <a:ext cx="19661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tx1"/>
                </a:solidFill>
                <a:effectLst/>
                <a:ea typeface="微软雅黑" panose="020B0503020204020204" pitchFamily="34" charset="-122"/>
              </a:rPr>
              <a:t>目录</a:t>
            </a:r>
            <a:endParaRPr lang="zh-CN" altLang="en-US" sz="5400" b="1" dirty="0">
              <a:solidFill>
                <a:schemeClr val="tx1"/>
              </a:solidFill>
              <a:effectLst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621813" y="1979191"/>
            <a:ext cx="2357190" cy="495300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项目介绍</a:t>
              </a:r>
              <a:endParaRPr lang="zh-CN" altLang="en-US" sz="2400" b="1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621813" y="2796381"/>
            <a:ext cx="2357190" cy="495300"/>
            <a:chOff x="8859539" y="2817720"/>
            <a:chExt cx="2357190" cy="495300"/>
          </a:xfrm>
        </p:grpSpPr>
        <p:sp>
          <p:nvSpPr>
            <p:cNvPr id="166" name="矩形 165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8871255" y="2842378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技术介绍</a:t>
              </a:r>
              <a:endParaRPr lang="zh-CN" altLang="en-US" sz="2400" b="1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621813" y="3613571"/>
            <a:ext cx="2357190" cy="495300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作品展示</a:t>
              </a:r>
              <a:endParaRPr lang="zh-CN" altLang="en-US" sz="2400" b="1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621813" y="4430761"/>
            <a:ext cx="2357190" cy="495300"/>
            <a:chOff x="8846728" y="4295858"/>
            <a:chExt cx="2357190" cy="495300"/>
          </a:xfrm>
        </p:grpSpPr>
        <p:sp>
          <p:nvSpPr>
            <p:cNvPr id="170" name="矩形 169"/>
            <p:cNvSpPr/>
            <p:nvPr/>
          </p:nvSpPr>
          <p:spPr>
            <a:xfrm>
              <a:off x="8846728" y="4295858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8858444" y="4320516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未来展望</a:t>
              </a:r>
              <a:endParaRPr lang="zh-CN" altLang="en-US" sz="2400" b="1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7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000"/>
                            </p:stCondLst>
                            <p:childTnLst>
                              <p:par>
                                <p:cTn id="18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1" grpId="0" bldLvl="0" animBg="1"/>
      <p:bldP spid="122" grpId="0" bldLvl="0" animBg="1"/>
      <p:bldP spid="131" grpId="0" bldLvl="0" animBg="1"/>
      <p:bldP spid="134" grpId="0" bldLvl="0" animBg="1"/>
      <p:bldP spid="135" grpId="0" bldLvl="0" animBg="1"/>
      <p:bldP spid="144" grpId="0" bldLvl="0" animBg="1"/>
      <p:bldP spid="150" grpId="0" bldLvl="0" animBg="1"/>
      <p:bldP spid="183" grpId="0" bldLvl="0" animBg="1"/>
      <p:bldP spid="1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3892405" y="186776"/>
            <a:ext cx="435680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ln w="12700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2077</a:t>
            </a:r>
            <a:r>
              <a:rPr lang="zh-CN" altLang="en-US" sz="4400" b="1" dirty="0">
                <a:ln w="12700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4400" b="1" dirty="0">
              <a:ln w="12700" cmpd="sng">
                <a:solidFill>
                  <a:srgbClr val="42EDF6"/>
                </a:solidFill>
                <a:prstDash val="solid"/>
              </a:ln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7af40ad162d9f2d3572c5be36aa69d13632762d0662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9905" y="1237615"/>
            <a:ext cx="6586220" cy="50095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313295" y="1237615"/>
            <a:ext cx="4252595" cy="4892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赛博朋克 2077》是一款开放世界动作冒险游戏，故事发生在夜之城。这是一座五光十色的大都会，权力更迭和身体改造是不变的主题。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您扮演一名野心勃勃的雇佣兵：V，正在追寻一种独一无二的植入体。只要得到它，就能掌握获得永生的关键。您可以自定义角色的义体、技能和玩法，探索包罗万象的城市。您做出的选择也将会对剧情和周遭的世界产生影响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921412" y="5210814"/>
            <a:ext cx="5341708" cy="80391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更换图片方法：点击图片后右键，选择“更改图片”即可。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数字等都可以通过点击和重新输入进行更改，顶部“开始”面板中可以对字体、字号、颜色、行距等进行修改。标题数字等都可以通过点击和重新输入进行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更改。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0897" y="4687598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65">
              <a:defRPr/>
            </a:pPr>
            <a:r>
              <a:rPr lang="zh-CN" altLang="en-US" sz="20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点击此处添加标题</a:t>
            </a:r>
            <a:endParaRPr lang="en-US" altLang="zh-CN" sz="2000" b="1" kern="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pic>
        <p:nvPicPr>
          <p:cNvPr id="2" name="图片 1" descr="QQ图片2020122114081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8769" t="2371" r="14289" b="-2371"/>
          <a:stretch>
            <a:fillRect/>
          </a:stretch>
        </p:blipFill>
        <p:spPr>
          <a:xfrm>
            <a:off x="394335" y="1072515"/>
            <a:ext cx="6108065" cy="5459730"/>
          </a:xfrm>
          <a:prstGeom prst="rect">
            <a:avLst/>
          </a:prstGeom>
        </p:spPr>
      </p:pic>
      <p:pic>
        <p:nvPicPr>
          <p:cNvPr id="4" name="图片 3" descr="QQ图片202012211413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500" y="273050"/>
            <a:ext cx="5929630" cy="6311900"/>
          </a:xfrm>
          <a:prstGeom prst="rect">
            <a:avLst/>
          </a:prstGeom>
        </p:spPr>
      </p:pic>
      <p:sp>
        <p:nvSpPr>
          <p:cNvPr id="145" name="文本框 144"/>
          <p:cNvSpPr txBox="1"/>
          <p:nvPr/>
        </p:nvSpPr>
        <p:spPr>
          <a:xfrm>
            <a:off x="520700" y="98425"/>
            <a:ext cx="26428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游戏评论</a:t>
            </a:r>
            <a:endParaRPr lang="zh-CN" altLang="en-US" sz="30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3966788" y="2962995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1231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203238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16863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9635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4263637" y="3125648"/>
            <a:ext cx="671649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5507523" y="3228018"/>
            <a:ext cx="69596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6500087" y="3228018"/>
            <a:ext cx="79629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7690928" y="3228018"/>
            <a:ext cx="82550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9098029" y="2484967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8769826" y="2836228"/>
            <a:ext cx="386080" cy="2863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QQ图片202012211435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0555" y="841375"/>
            <a:ext cx="10931525" cy="55848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116705" y="73025"/>
            <a:ext cx="43091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各媒体评分</a:t>
            </a:r>
            <a:endParaRPr lang="zh-CN" altLang="en-US" sz="4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3966788" y="2962995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1231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203238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16863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9635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4263637" y="3125648"/>
            <a:ext cx="671649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5507523" y="3228018"/>
            <a:ext cx="69596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6500087" y="3228018"/>
            <a:ext cx="79629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7690928" y="3228018"/>
            <a:ext cx="82550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9098029" y="2484967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8769826" y="2836228"/>
            <a:ext cx="386080" cy="2863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QQ图片202012211434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8400" y="209550"/>
            <a:ext cx="9854565" cy="64389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1" grpId="0" bldLvl="0" animBg="1"/>
      <p:bldP spid="52" grpId="0" bldLvl="0" animBg="1"/>
      <p:bldP spid="56" grpId="0" bldLvl="0" animBg="1"/>
      <p:bldP spid="57" grpId="0" bldLvl="0" animBg="1"/>
      <p:bldP spid="6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QQ图片202012211459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20915" y="772160"/>
            <a:ext cx="4730750" cy="6228715"/>
          </a:xfrm>
          <a:prstGeom prst="rect">
            <a:avLst/>
          </a:prstGeom>
          <a:effectLst>
            <a:softEdge rad="609600"/>
          </a:effectLst>
        </p:spPr>
      </p:pic>
      <p:sp>
        <p:nvSpPr>
          <p:cNvPr id="145" name="文本框 144"/>
          <p:cNvSpPr txBox="1"/>
          <p:nvPr/>
        </p:nvSpPr>
        <p:spPr>
          <a:xfrm>
            <a:off x="3197225" y="229870"/>
            <a:ext cx="67056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赛博朋克</a:t>
            </a:r>
            <a:r>
              <a:rPr lang="en-US" altLang="zh-CN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2077</a:t>
            </a:r>
            <a:r>
              <a:rPr lang="zh-CN" altLang="en-US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风靡全网原因</a:t>
            </a:r>
            <a:endParaRPr lang="zh-CN" alt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469265" y="1195705"/>
            <a:ext cx="9250045" cy="1291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赛博朋克风发挥到极致，人物画面十分逼真，自由捏脸模式、开放世界玩法创新，迅速风靡全网，上线三小时，在线玩家就突破百万，多个</a:t>
            </a:r>
            <a:r>
              <a:rPr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直播平台主播也</a:t>
            </a:r>
            <a:r>
              <a:rPr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迅速搭上了这股东风。</a:t>
            </a:r>
            <a:endParaRPr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9265" y="3704590"/>
            <a:ext cx="80092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tx1"/>
                </a:solidFill>
              </a:rPr>
              <a:t>赛博朋克</a:t>
            </a:r>
            <a:r>
              <a:rPr lang="en-US" altLang="zh-CN" sz="3200" b="1">
                <a:solidFill>
                  <a:schemeClr val="tx1"/>
                </a:solidFill>
              </a:rPr>
              <a:t>2077</a:t>
            </a:r>
            <a:r>
              <a:rPr lang="zh-CN" altLang="en-US" sz="3200" b="1">
                <a:solidFill>
                  <a:schemeClr val="tx1"/>
                </a:solidFill>
              </a:rPr>
              <a:t>真的好玩吗？</a:t>
            </a:r>
            <a:endParaRPr lang="zh-CN" altLang="en-US" sz="3200" b="1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9265" y="4591685"/>
            <a:ext cx="71545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tx1"/>
                </a:solidFill>
              </a:rPr>
              <a:t>已购买玩家对未</a:t>
            </a:r>
            <a:r>
              <a:rPr lang="zh-CN" altLang="en-US" sz="3200" b="1">
                <a:solidFill>
                  <a:schemeClr val="tx1"/>
                </a:solidFill>
              </a:rPr>
              <a:t>购买玩家</a:t>
            </a:r>
            <a:r>
              <a:rPr lang="zh-CN" altLang="en-US" sz="3200" b="1">
                <a:solidFill>
                  <a:schemeClr val="tx1"/>
                </a:solidFill>
              </a:rPr>
              <a:t>有什么建议？</a:t>
            </a:r>
            <a:endParaRPr lang="zh-CN" altLang="en-US" sz="3200" b="1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06425" y="5398770"/>
            <a:ext cx="71545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tx1"/>
                </a:solidFill>
              </a:rPr>
              <a:t>现在的玩家对</a:t>
            </a:r>
            <a:r>
              <a:rPr lang="en-US" altLang="zh-CN" sz="3200" b="1">
                <a:solidFill>
                  <a:schemeClr val="tx1"/>
                </a:solidFill>
              </a:rPr>
              <a:t>2077</a:t>
            </a:r>
            <a:r>
              <a:rPr lang="zh-CN" altLang="en-US" sz="3200" b="1">
                <a:solidFill>
                  <a:schemeClr val="tx1"/>
                </a:solidFill>
              </a:rPr>
              <a:t>的态度是什么样的？</a:t>
            </a:r>
            <a:endParaRPr lang="zh-CN" altLang="en-US" sz="3200" b="1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47" grpId="0"/>
      <p:bldP spid="4" grpId="0"/>
      <p:bldP spid="5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3917315" y="197485"/>
            <a:ext cx="52076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赛博朋克</a:t>
            </a:r>
            <a:r>
              <a:rPr lang="en-US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2077</a:t>
            </a: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火爆原因</a:t>
            </a:r>
            <a:endParaRPr lang="zh-CN" altLang="en-US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60585" y="1329111"/>
            <a:ext cx="4545021" cy="20781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066684" y="4125074"/>
            <a:ext cx="4545021" cy="20781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330495" y="2012884"/>
            <a:ext cx="4005702" cy="330835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endParaRPr lang="zh-CN" altLang="en-US" sz="1200" dirty="0" smtClean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76275" y="1635125"/>
            <a:ext cx="42398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8565">
              <a:defRPr/>
            </a:pPr>
            <a:r>
              <a:rPr lang="en-US" altLang="zh-CN" sz="2400" b="1" kern="0" dirty="0">
                <a:solidFill>
                  <a:schemeClr val="tx1"/>
                </a:solidFill>
                <a:ea typeface="微软雅黑" panose="020B0503020204020204" pitchFamily="34" charset="-122"/>
              </a:rPr>
              <a:t>1.</a:t>
            </a:r>
            <a:r>
              <a:rPr lang="zh-CN" altLang="en-US" sz="2400" b="1" kern="0" dirty="0">
                <a:solidFill>
                  <a:schemeClr val="tx1"/>
                </a:solidFill>
                <a:ea typeface="微软雅黑" panose="020B0503020204020204" pitchFamily="34" charset="-122"/>
              </a:rPr>
              <a:t>对</a:t>
            </a:r>
            <a:r>
              <a:rPr lang="en-US" altLang="zh-CN" sz="2400" b="1" kern="0" dirty="0">
                <a:solidFill>
                  <a:schemeClr val="tx1"/>
                </a:solidFill>
                <a:ea typeface="微软雅黑" panose="020B0503020204020204" pitchFamily="34" charset="-122"/>
              </a:rPr>
              <a:t>CDPR</a:t>
            </a:r>
            <a:r>
              <a:rPr lang="zh-CN" altLang="en-US" sz="2400" b="1" kern="0" dirty="0">
                <a:solidFill>
                  <a:schemeClr val="tx1"/>
                </a:solidFill>
                <a:ea typeface="微软雅黑" panose="020B0503020204020204" pitchFamily="34" charset="-122"/>
              </a:rPr>
              <a:t>的支持和认同</a:t>
            </a:r>
            <a:endParaRPr lang="zh-CN" altLang="en-US" sz="2400" b="1" kern="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066915" y="4239895"/>
            <a:ext cx="461010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8565">
              <a:defRPr/>
            </a:pPr>
            <a:r>
              <a:rPr lang="en-US" altLang="zh-CN" sz="2400" b="1" kern="0" dirty="0">
                <a:solidFill>
                  <a:schemeClr val="tx1"/>
                </a:solidFill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2400" b="1" kern="0" dirty="0">
                <a:solidFill>
                  <a:schemeClr val="tx1"/>
                </a:solidFill>
                <a:ea typeface="微软雅黑" panose="020B0503020204020204" pitchFamily="34" charset="-122"/>
                <a:sym typeface="+mn-ea"/>
              </a:rPr>
              <a:t>纯粹被自公布以来2077所体现出来的各种划时代的玩法所吸引</a:t>
            </a:r>
            <a:endParaRPr lang="zh-CN" altLang="en-US" sz="2400" b="1" kern="0" dirty="0">
              <a:solidFill>
                <a:schemeClr val="tx1"/>
              </a:solidFill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 descr="3c6d55fbb2fb43169a047def2ea4462309f7d3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89295" y="892810"/>
            <a:ext cx="5887085" cy="2897505"/>
          </a:xfrm>
          <a:prstGeom prst="rect">
            <a:avLst/>
          </a:prstGeom>
        </p:spPr>
      </p:pic>
      <p:pic>
        <p:nvPicPr>
          <p:cNvPr id="3" name="图片 2" descr="8326cffc1e178a827b277835f803738da977e8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" y="3665220"/>
            <a:ext cx="6405880" cy="29483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37845" y="2535555"/>
            <a:ext cx="50679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kern="0" dirty="0">
                <a:solidFill>
                  <a:schemeClr val="tx1"/>
                </a:solidFill>
                <a:ea typeface="微软雅黑" panose="020B0503020204020204" pitchFamily="34" charset="-122"/>
                <a:sym typeface="+mn-ea"/>
              </a:rPr>
              <a:t>2.对赛博朋克这个体裁的好奇与认同</a:t>
            </a:r>
            <a:endParaRPr lang="zh-CN" altLang="en-US" sz="2400" b="1" kern="0" dirty="0">
              <a:solidFill>
                <a:schemeClr val="tx1"/>
              </a:solidFill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8" grpId="0" bldLvl="0" animBg="1"/>
      <p:bldP spid="28" grpId="0"/>
      <p:bldP spid="4" grpId="0"/>
      <p:bldP spid="31" grpId="0"/>
      <p:bldP spid="25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3892405" y="186776"/>
            <a:ext cx="435680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确定题目原因</a:t>
            </a:r>
            <a:endParaRPr lang="zh-CN" altLang="en-US" sz="4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9" name="任意多边形 158"/>
          <p:cNvSpPr/>
          <p:nvPr/>
        </p:nvSpPr>
        <p:spPr bwMode="auto">
          <a:xfrm>
            <a:off x="5129188" y="4574244"/>
            <a:ext cx="1980457" cy="507802"/>
          </a:xfrm>
          <a:custGeom>
            <a:avLst/>
            <a:gdLst>
              <a:gd name="connsiteX0" fmla="*/ 416379 w 2282049"/>
              <a:gd name="connsiteY0" fmla="*/ 0 h 585132"/>
              <a:gd name="connsiteX1" fmla="*/ 424202 w 2282049"/>
              <a:gd name="connsiteY1" fmla="*/ 24110 h 585132"/>
              <a:gd name="connsiteX2" fmla="*/ 1848198 w 2282049"/>
              <a:gd name="connsiteY2" fmla="*/ 24110 h 585132"/>
              <a:gd name="connsiteX3" fmla="*/ 1853226 w 2282049"/>
              <a:gd name="connsiteY3" fmla="*/ 8614 h 585132"/>
              <a:gd name="connsiteX4" fmla="*/ 2282049 w 2282049"/>
              <a:gd name="connsiteY4" fmla="*/ 585132 h 585132"/>
              <a:gd name="connsiteX5" fmla="*/ 0 w 2282049"/>
              <a:gd name="connsiteY5" fmla="*/ 585132 h 585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82049" h="585132">
                <a:moveTo>
                  <a:pt x="416379" y="0"/>
                </a:moveTo>
                <a:lnTo>
                  <a:pt x="424202" y="24110"/>
                </a:lnTo>
                <a:lnTo>
                  <a:pt x="1848198" y="24110"/>
                </a:lnTo>
                <a:lnTo>
                  <a:pt x="1853226" y="8614"/>
                </a:lnTo>
                <a:lnTo>
                  <a:pt x="2282049" y="585132"/>
                </a:lnTo>
                <a:lnTo>
                  <a:pt x="0" y="585132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61" name="任意多边形 160"/>
          <p:cNvSpPr/>
          <p:nvPr/>
        </p:nvSpPr>
        <p:spPr bwMode="auto">
          <a:xfrm>
            <a:off x="4521245" y="3208363"/>
            <a:ext cx="977078" cy="1873876"/>
          </a:xfrm>
          <a:custGeom>
            <a:avLst/>
            <a:gdLst>
              <a:gd name="connsiteX0" fmla="*/ 0 w 1125871"/>
              <a:gd name="connsiteY0" fmla="*/ 0 h 2159238"/>
              <a:gd name="connsiteX1" fmla="*/ 690629 w 1125871"/>
              <a:gd name="connsiteY1" fmla="*/ 237484 h 2159238"/>
              <a:gd name="connsiteX2" fmla="*/ 684687 w 1125871"/>
              <a:gd name="connsiteY2" fmla="*/ 241807 h 2159238"/>
              <a:gd name="connsiteX3" fmla="*/ 1124727 w 1125871"/>
              <a:gd name="connsiteY3" fmla="*/ 1597993 h 2159238"/>
              <a:gd name="connsiteX4" fmla="*/ 1125871 w 1125871"/>
              <a:gd name="connsiteY4" fmla="*/ 1597993 h 2159238"/>
              <a:gd name="connsiteX5" fmla="*/ 704711 w 1125871"/>
              <a:gd name="connsiteY5" fmla="*/ 2159238 h 215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5871" h="2159238">
                <a:moveTo>
                  <a:pt x="0" y="0"/>
                </a:moveTo>
                <a:lnTo>
                  <a:pt x="690629" y="237484"/>
                </a:lnTo>
                <a:lnTo>
                  <a:pt x="684687" y="241807"/>
                </a:lnTo>
                <a:lnTo>
                  <a:pt x="1124727" y="1597993"/>
                </a:lnTo>
                <a:lnTo>
                  <a:pt x="1125871" y="1597993"/>
                </a:lnTo>
                <a:lnTo>
                  <a:pt x="704711" y="215923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3" name="任意多边形 152"/>
          <p:cNvSpPr/>
          <p:nvPr/>
        </p:nvSpPr>
        <p:spPr bwMode="auto">
          <a:xfrm>
            <a:off x="4514997" y="2045696"/>
            <a:ext cx="1599886" cy="1369318"/>
          </a:xfrm>
          <a:custGeom>
            <a:avLst/>
            <a:gdLst>
              <a:gd name="connsiteX0" fmla="*/ 1842834 w 1843523"/>
              <a:gd name="connsiteY0" fmla="*/ 0 h 1577843"/>
              <a:gd name="connsiteX1" fmla="*/ 1842834 w 1843523"/>
              <a:gd name="connsiteY1" fmla="*/ 735457 h 1577843"/>
              <a:gd name="connsiteX2" fmla="*/ 1842834 w 1843523"/>
              <a:gd name="connsiteY2" fmla="*/ 744152 h 1577843"/>
              <a:gd name="connsiteX3" fmla="*/ 696954 w 1843523"/>
              <a:gd name="connsiteY3" fmla="*/ 1577843 h 1577843"/>
              <a:gd name="connsiteX4" fmla="*/ 0 w 1843523"/>
              <a:gd name="connsiteY4" fmla="*/ 1335406 h 1577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43523" h="1577843">
                <a:moveTo>
                  <a:pt x="1842834" y="0"/>
                </a:moveTo>
                <a:cubicBezTo>
                  <a:pt x="1844028" y="245122"/>
                  <a:pt x="1843431" y="490290"/>
                  <a:pt x="1842834" y="735457"/>
                </a:cubicBezTo>
                <a:lnTo>
                  <a:pt x="1842834" y="744152"/>
                </a:lnTo>
                <a:lnTo>
                  <a:pt x="696954" y="1577843"/>
                </a:lnTo>
                <a:lnTo>
                  <a:pt x="0" y="1335406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5" name="任意多边形 154"/>
          <p:cNvSpPr/>
          <p:nvPr/>
        </p:nvSpPr>
        <p:spPr bwMode="auto">
          <a:xfrm>
            <a:off x="6115708" y="2039567"/>
            <a:ext cx="1599754" cy="1379610"/>
          </a:xfrm>
          <a:custGeom>
            <a:avLst/>
            <a:gdLst>
              <a:gd name="connsiteX0" fmla="*/ 0 w 1843371"/>
              <a:gd name="connsiteY0" fmla="*/ 0 h 1589703"/>
              <a:gd name="connsiteX1" fmla="*/ 934221 w 1843371"/>
              <a:gd name="connsiteY1" fmla="*/ 678740 h 1589703"/>
              <a:gd name="connsiteX2" fmla="*/ 1843371 w 1843371"/>
              <a:gd name="connsiteY2" fmla="*/ 1345706 h 1589703"/>
              <a:gd name="connsiteX3" fmla="*/ 1151127 w 1843371"/>
              <a:gd name="connsiteY3" fmla="*/ 1589703 h 1589703"/>
              <a:gd name="connsiteX4" fmla="*/ 1151487 w 1843371"/>
              <a:gd name="connsiteY4" fmla="*/ 1588592 h 1589703"/>
              <a:gd name="connsiteX5" fmla="*/ 0 w 1843371"/>
              <a:gd name="connsiteY5" fmla="*/ 750823 h 1589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3371" h="1589703">
                <a:moveTo>
                  <a:pt x="0" y="0"/>
                </a:moveTo>
                <a:lnTo>
                  <a:pt x="934221" y="678740"/>
                </a:lnTo>
                <a:lnTo>
                  <a:pt x="1843371" y="1345706"/>
                </a:lnTo>
                <a:lnTo>
                  <a:pt x="1151127" y="1589703"/>
                </a:lnTo>
                <a:lnTo>
                  <a:pt x="1151487" y="1588592"/>
                </a:lnTo>
                <a:lnTo>
                  <a:pt x="0" y="750823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7" name="任意多边形 156"/>
          <p:cNvSpPr/>
          <p:nvPr/>
        </p:nvSpPr>
        <p:spPr bwMode="auto">
          <a:xfrm>
            <a:off x="6734766" y="3205340"/>
            <a:ext cx="978243" cy="1876704"/>
          </a:xfrm>
          <a:custGeom>
            <a:avLst/>
            <a:gdLst>
              <a:gd name="connsiteX0" fmla="*/ 1127214 w 1127214"/>
              <a:gd name="connsiteY0" fmla="*/ 0 h 2162497"/>
              <a:gd name="connsiteX1" fmla="*/ 424859 w 1127214"/>
              <a:gd name="connsiteY1" fmla="*/ 2162497 h 2162497"/>
              <a:gd name="connsiteX2" fmla="*/ 0 w 1127214"/>
              <a:gd name="connsiteY2" fmla="*/ 1595671 h 2162497"/>
              <a:gd name="connsiteX3" fmla="*/ 438156 w 1127214"/>
              <a:gd name="connsiteY3" fmla="*/ 245290 h 2162497"/>
              <a:gd name="connsiteX4" fmla="*/ 436181 w 1127214"/>
              <a:gd name="connsiteY4" fmla="*/ 243853 h 216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7214" h="2162497">
                <a:moveTo>
                  <a:pt x="1127214" y="0"/>
                </a:moveTo>
                <a:lnTo>
                  <a:pt x="424859" y="2162497"/>
                </a:lnTo>
                <a:lnTo>
                  <a:pt x="0" y="1595671"/>
                </a:lnTo>
                <a:lnTo>
                  <a:pt x="438156" y="245290"/>
                </a:lnTo>
                <a:lnTo>
                  <a:pt x="436181" y="2438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gradFill>
                <a:gsLst>
                  <a:gs pos="100000">
                    <a:srgbClr val="323122"/>
                  </a:gs>
                  <a:gs pos="0">
                    <a:srgbClr val="826E4E"/>
                  </a:gs>
                </a:gsLst>
                <a:path path="circle">
                  <a:fillToRect l="50000" t="50000" r="50000" b="5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4146433" y="2049148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alpha val="80000"/>
                  </a:schemeClr>
                </a:solidFill>
                <a:ea typeface="微软雅黑" panose="020B0503020204020204" pitchFamily="34" charset="-122"/>
              </a:rPr>
              <a:t>01</a:t>
            </a:r>
            <a:endParaRPr lang="en-US" altLang="zh-CN" sz="4800" b="1" dirty="0">
              <a:solidFill>
                <a:schemeClr val="tx1">
                  <a:alpha val="8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6250471" y="1456829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alpha val="65000"/>
                  </a:schemeClr>
                </a:solidFill>
                <a:ea typeface="微软雅黑" panose="020B0503020204020204" pitchFamily="34" charset="-122"/>
              </a:rPr>
              <a:t>02</a:t>
            </a:r>
            <a:endParaRPr lang="en-US" altLang="zh-CN" sz="4800" b="1" dirty="0">
              <a:solidFill>
                <a:schemeClr val="tx1">
                  <a:alpha val="6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7" name="文本框 166"/>
          <p:cNvSpPr txBox="1"/>
          <p:nvPr/>
        </p:nvSpPr>
        <p:spPr>
          <a:xfrm>
            <a:off x="7624712" y="3280914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alpha val="50000"/>
                  </a:schemeClr>
                </a:solidFill>
                <a:ea typeface="微软雅黑" panose="020B0503020204020204" pitchFamily="34" charset="-122"/>
              </a:rPr>
              <a:t>03</a:t>
            </a:r>
            <a:endParaRPr lang="en-US" altLang="zh-CN" sz="4800" b="1" dirty="0">
              <a:solidFill>
                <a:schemeClr val="tx1">
                  <a:alpha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8" name="文本框 167"/>
          <p:cNvSpPr txBox="1"/>
          <p:nvPr/>
        </p:nvSpPr>
        <p:spPr>
          <a:xfrm>
            <a:off x="5788092" y="5082044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b="1" dirty="0">
                <a:solidFill>
                  <a:schemeClr val="tx1">
                    <a:alpha val="25000"/>
                  </a:schemeClr>
                </a:solidFill>
                <a:ea typeface="微软雅黑" panose="020B0503020204020204" pitchFamily="34" charset="-122"/>
              </a:rPr>
              <a:t>04</a:t>
            </a:r>
            <a:endParaRPr lang="en-US" altLang="zh-CN" sz="4800" b="1" dirty="0">
              <a:solidFill>
                <a:schemeClr val="tx1">
                  <a:alpha val="2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9" name="文本框 168"/>
          <p:cNvSpPr txBox="1"/>
          <p:nvPr/>
        </p:nvSpPr>
        <p:spPr>
          <a:xfrm>
            <a:off x="3638030" y="4303296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b="1" dirty="0">
                <a:solidFill>
                  <a:schemeClr val="tx1">
                    <a:alpha val="10000"/>
                  </a:schemeClr>
                </a:solidFill>
                <a:ea typeface="微软雅黑" panose="020B0503020204020204" pitchFamily="34" charset="-122"/>
              </a:rPr>
              <a:t>05</a:t>
            </a:r>
            <a:endParaRPr lang="en-US" altLang="zh-CN" sz="4800" b="1" dirty="0">
              <a:solidFill>
                <a:schemeClr val="tx1">
                  <a:alpha val="1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70" name="矩形 169"/>
          <p:cNvSpPr/>
          <p:nvPr/>
        </p:nvSpPr>
        <p:spPr>
          <a:xfrm>
            <a:off x="7482840" y="1377315"/>
            <a:ext cx="3886835" cy="1210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根据评论进行</a:t>
            </a: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语义分析</a:t>
            </a:r>
            <a:endParaRPr lang="zh-CN" altLang="en-US" sz="28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玩家</a:t>
            </a: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对游戏的</a:t>
            </a: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态度</a:t>
            </a:r>
            <a:endParaRPr lang="zh-CN" altLang="en-US" sz="28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2" name="矩形 171"/>
          <p:cNvSpPr/>
          <p:nvPr/>
        </p:nvSpPr>
        <p:spPr>
          <a:xfrm>
            <a:off x="8350885" y="3748405"/>
            <a:ext cx="3561080" cy="1851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根据分析结论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生成</a:t>
            </a: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可视化图表</a:t>
            </a:r>
            <a:endParaRPr lang="zh-CN" altLang="en-US" sz="28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词云、柱状图、饼图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4" name="矩形 173"/>
          <p:cNvSpPr/>
          <p:nvPr/>
        </p:nvSpPr>
        <p:spPr>
          <a:xfrm>
            <a:off x="536575" y="4663440"/>
            <a:ext cx="3609975" cy="650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为后续玩家提供</a:t>
            </a: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参考基础</a:t>
            </a:r>
            <a:endParaRPr lang="zh-CN" altLang="en-US" sz="28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6" name="矩形 175"/>
          <p:cNvSpPr/>
          <p:nvPr/>
        </p:nvSpPr>
        <p:spPr>
          <a:xfrm>
            <a:off x="7109460" y="5525770"/>
            <a:ext cx="2604135" cy="891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根据玩家评价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做出游戏推荐购买度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8" name="矩形 177"/>
          <p:cNvSpPr/>
          <p:nvPr/>
        </p:nvSpPr>
        <p:spPr>
          <a:xfrm>
            <a:off x="1328420" y="1998980"/>
            <a:ext cx="2712720" cy="145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对游戏评论进行</a:t>
            </a: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爬取</a:t>
            </a:r>
            <a:endParaRPr lang="zh-CN" altLang="en-US" sz="28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 algn="r">
              <a:lnSpc>
                <a:spcPct val="130000"/>
              </a:lnSpc>
            </a:pPr>
            <a:r>
              <a:rPr lang="en-US" altLang="zh-CN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	</a:t>
            </a: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清洗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 algn="r"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筛选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80" name="椭圆 179"/>
          <p:cNvSpPr/>
          <p:nvPr/>
        </p:nvSpPr>
        <p:spPr>
          <a:xfrm>
            <a:off x="5926233" y="2530747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1" name="椭圆 180"/>
          <p:cNvSpPr/>
          <p:nvPr/>
        </p:nvSpPr>
        <p:spPr>
          <a:xfrm>
            <a:off x="5267928" y="4407131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2" name="椭圆 181"/>
          <p:cNvSpPr/>
          <p:nvPr/>
        </p:nvSpPr>
        <p:spPr>
          <a:xfrm>
            <a:off x="4973175" y="3152056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3" name="椭圆 182"/>
          <p:cNvSpPr/>
          <p:nvPr/>
        </p:nvSpPr>
        <p:spPr>
          <a:xfrm>
            <a:off x="6571684" y="4399248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4" name="椭圆 183"/>
          <p:cNvSpPr/>
          <p:nvPr/>
        </p:nvSpPr>
        <p:spPr>
          <a:xfrm>
            <a:off x="6912841" y="3259378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186" name="直接连接符 185"/>
          <p:cNvCxnSpPr>
            <a:stCxn id="180" idx="4"/>
            <a:endCxn id="181" idx="7"/>
          </p:cNvCxnSpPr>
          <p:nvPr/>
        </p:nvCxnSpPr>
        <p:spPr>
          <a:xfrm flipH="1">
            <a:off x="5575373" y="2890747"/>
            <a:ext cx="531495" cy="15690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接连接符 188"/>
          <p:cNvCxnSpPr>
            <a:stCxn id="180" idx="4"/>
            <a:endCxn id="183" idx="1"/>
          </p:cNvCxnSpPr>
          <p:nvPr/>
        </p:nvCxnSpPr>
        <p:spPr>
          <a:xfrm>
            <a:off x="6106868" y="2890747"/>
            <a:ext cx="517525" cy="15614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接连接符 191"/>
          <p:cNvCxnSpPr>
            <a:stCxn id="182" idx="5"/>
            <a:endCxn id="183" idx="1"/>
          </p:cNvCxnSpPr>
          <p:nvPr/>
        </p:nvCxnSpPr>
        <p:spPr>
          <a:xfrm>
            <a:off x="5280454" y="3459335"/>
            <a:ext cx="1343660" cy="992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>
            <a:stCxn id="182" idx="5"/>
            <a:endCxn id="184" idx="2"/>
          </p:cNvCxnSpPr>
          <p:nvPr/>
        </p:nvCxnSpPr>
        <p:spPr>
          <a:xfrm flipV="1">
            <a:off x="5280454" y="3439650"/>
            <a:ext cx="1631950" cy="196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接连接符 197"/>
          <p:cNvCxnSpPr>
            <a:stCxn id="181" idx="7"/>
            <a:endCxn id="184" idx="2"/>
          </p:cNvCxnSpPr>
          <p:nvPr/>
        </p:nvCxnSpPr>
        <p:spPr>
          <a:xfrm flipV="1">
            <a:off x="5575207" y="3440042"/>
            <a:ext cx="1337310" cy="101981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任意多边形 6"/>
          <p:cNvSpPr/>
          <p:nvPr/>
        </p:nvSpPr>
        <p:spPr bwMode="auto">
          <a:xfrm>
            <a:off x="5132998" y="4573609"/>
            <a:ext cx="1980457" cy="507802"/>
          </a:xfrm>
          <a:custGeom>
            <a:avLst/>
            <a:gdLst>
              <a:gd name="connsiteX0" fmla="*/ 416379 w 2282049"/>
              <a:gd name="connsiteY0" fmla="*/ 0 h 585132"/>
              <a:gd name="connsiteX1" fmla="*/ 424202 w 2282049"/>
              <a:gd name="connsiteY1" fmla="*/ 24110 h 585132"/>
              <a:gd name="connsiteX2" fmla="*/ 1848198 w 2282049"/>
              <a:gd name="connsiteY2" fmla="*/ 24110 h 585132"/>
              <a:gd name="connsiteX3" fmla="*/ 1853226 w 2282049"/>
              <a:gd name="connsiteY3" fmla="*/ 8614 h 585132"/>
              <a:gd name="connsiteX4" fmla="*/ 2282049 w 2282049"/>
              <a:gd name="connsiteY4" fmla="*/ 585132 h 585132"/>
              <a:gd name="connsiteX5" fmla="*/ 0 w 2282049"/>
              <a:gd name="connsiteY5" fmla="*/ 585132 h 585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82049" h="585132">
                <a:moveTo>
                  <a:pt x="416379" y="0"/>
                </a:moveTo>
                <a:lnTo>
                  <a:pt x="424202" y="24110"/>
                </a:lnTo>
                <a:lnTo>
                  <a:pt x="1848198" y="24110"/>
                </a:lnTo>
                <a:lnTo>
                  <a:pt x="1853226" y="8614"/>
                </a:lnTo>
                <a:lnTo>
                  <a:pt x="2282049" y="585132"/>
                </a:lnTo>
                <a:lnTo>
                  <a:pt x="0" y="585132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 bwMode="auto">
          <a:xfrm>
            <a:off x="4525055" y="3207728"/>
            <a:ext cx="977078" cy="1873876"/>
          </a:xfrm>
          <a:custGeom>
            <a:avLst/>
            <a:gdLst>
              <a:gd name="connsiteX0" fmla="*/ 0 w 1125871"/>
              <a:gd name="connsiteY0" fmla="*/ 0 h 2159238"/>
              <a:gd name="connsiteX1" fmla="*/ 690629 w 1125871"/>
              <a:gd name="connsiteY1" fmla="*/ 237484 h 2159238"/>
              <a:gd name="connsiteX2" fmla="*/ 684687 w 1125871"/>
              <a:gd name="connsiteY2" fmla="*/ 241807 h 2159238"/>
              <a:gd name="connsiteX3" fmla="*/ 1124727 w 1125871"/>
              <a:gd name="connsiteY3" fmla="*/ 1597993 h 2159238"/>
              <a:gd name="connsiteX4" fmla="*/ 1125871 w 1125871"/>
              <a:gd name="connsiteY4" fmla="*/ 1597993 h 2159238"/>
              <a:gd name="connsiteX5" fmla="*/ 704711 w 1125871"/>
              <a:gd name="connsiteY5" fmla="*/ 2159238 h 215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5871" h="2159238">
                <a:moveTo>
                  <a:pt x="0" y="0"/>
                </a:moveTo>
                <a:lnTo>
                  <a:pt x="690629" y="237484"/>
                </a:lnTo>
                <a:lnTo>
                  <a:pt x="684687" y="241807"/>
                </a:lnTo>
                <a:lnTo>
                  <a:pt x="1124727" y="1597993"/>
                </a:lnTo>
                <a:lnTo>
                  <a:pt x="1125871" y="1597993"/>
                </a:lnTo>
                <a:lnTo>
                  <a:pt x="704711" y="215923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 bwMode="auto">
          <a:xfrm>
            <a:off x="4518807" y="2045061"/>
            <a:ext cx="1599886" cy="1369318"/>
          </a:xfrm>
          <a:custGeom>
            <a:avLst/>
            <a:gdLst>
              <a:gd name="connsiteX0" fmla="*/ 1842834 w 1843523"/>
              <a:gd name="connsiteY0" fmla="*/ 0 h 1577843"/>
              <a:gd name="connsiteX1" fmla="*/ 1842834 w 1843523"/>
              <a:gd name="connsiteY1" fmla="*/ 735457 h 1577843"/>
              <a:gd name="connsiteX2" fmla="*/ 1842834 w 1843523"/>
              <a:gd name="connsiteY2" fmla="*/ 744152 h 1577843"/>
              <a:gd name="connsiteX3" fmla="*/ 696954 w 1843523"/>
              <a:gd name="connsiteY3" fmla="*/ 1577843 h 1577843"/>
              <a:gd name="connsiteX4" fmla="*/ 0 w 1843523"/>
              <a:gd name="connsiteY4" fmla="*/ 1335406 h 1577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43523" h="1577843">
                <a:moveTo>
                  <a:pt x="1842834" y="0"/>
                </a:moveTo>
                <a:cubicBezTo>
                  <a:pt x="1844028" y="245122"/>
                  <a:pt x="1843431" y="490290"/>
                  <a:pt x="1842834" y="735457"/>
                </a:cubicBezTo>
                <a:lnTo>
                  <a:pt x="1842834" y="744152"/>
                </a:lnTo>
                <a:lnTo>
                  <a:pt x="696954" y="1577843"/>
                </a:lnTo>
                <a:lnTo>
                  <a:pt x="0" y="1335406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0" name="任意多边形 9"/>
          <p:cNvSpPr/>
          <p:nvPr/>
        </p:nvSpPr>
        <p:spPr bwMode="auto">
          <a:xfrm>
            <a:off x="6119518" y="2038932"/>
            <a:ext cx="1599754" cy="1379610"/>
          </a:xfrm>
          <a:custGeom>
            <a:avLst/>
            <a:gdLst>
              <a:gd name="connsiteX0" fmla="*/ 0 w 1843371"/>
              <a:gd name="connsiteY0" fmla="*/ 0 h 1589703"/>
              <a:gd name="connsiteX1" fmla="*/ 934221 w 1843371"/>
              <a:gd name="connsiteY1" fmla="*/ 678740 h 1589703"/>
              <a:gd name="connsiteX2" fmla="*/ 1843371 w 1843371"/>
              <a:gd name="connsiteY2" fmla="*/ 1345706 h 1589703"/>
              <a:gd name="connsiteX3" fmla="*/ 1151127 w 1843371"/>
              <a:gd name="connsiteY3" fmla="*/ 1589703 h 1589703"/>
              <a:gd name="connsiteX4" fmla="*/ 1151487 w 1843371"/>
              <a:gd name="connsiteY4" fmla="*/ 1588592 h 1589703"/>
              <a:gd name="connsiteX5" fmla="*/ 0 w 1843371"/>
              <a:gd name="connsiteY5" fmla="*/ 750823 h 1589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3371" h="1589703">
                <a:moveTo>
                  <a:pt x="0" y="0"/>
                </a:moveTo>
                <a:lnTo>
                  <a:pt x="934221" y="678740"/>
                </a:lnTo>
                <a:lnTo>
                  <a:pt x="1843371" y="1345706"/>
                </a:lnTo>
                <a:lnTo>
                  <a:pt x="1151127" y="1589703"/>
                </a:lnTo>
                <a:lnTo>
                  <a:pt x="1151487" y="1588592"/>
                </a:lnTo>
                <a:lnTo>
                  <a:pt x="0" y="750823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65" grpId="0"/>
      <p:bldP spid="178" grpId="0"/>
      <p:bldP spid="166" grpId="0"/>
      <p:bldP spid="170" grpId="0"/>
      <p:bldP spid="167" grpId="0"/>
      <p:bldP spid="172" grpId="0"/>
      <p:bldP spid="168" grpId="0"/>
      <p:bldP spid="174" grpId="0"/>
      <p:bldP spid="169" grpId="0"/>
      <p:bldP spid="176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7804,&quot;width&quot;:15840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807</Words>
  <Application>WPS 演示</Application>
  <PresentationFormat>宽屏</PresentationFormat>
  <Paragraphs>87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Arial</vt:lpstr>
      <vt:lpstr>Arial Unicode MS</vt:lpstr>
      <vt:lpstr>Calibri Light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栾启彤</cp:lastModifiedBy>
  <cp:revision>53</cp:revision>
  <dcterms:created xsi:type="dcterms:W3CDTF">2017-05-21T03:23:00Z</dcterms:created>
  <dcterms:modified xsi:type="dcterms:W3CDTF">2021-01-02T17:52:35Z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